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69" r:id="rId4"/>
    <p:sldId id="265" r:id="rId5"/>
    <p:sldId id="274" r:id="rId6"/>
    <p:sldId id="273" r:id="rId7"/>
    <p:sldId id="267" r:id="rId8"/>
    <p:sldId id="268" r:id="rId9"/>
    <p:sldId id="272" r:id="rId10"/>
    <p:sldId id="276" r:id="rId11"/>
    <p:sldId id="279" r:id="rId12"/>
    <p:sldId id="275" r:id="rId13"/>
    <p:sldId id="281" r:id="rId14"/>
    <p:sldId id="285" r:id="rId15"/>
    <p:sldId id="283" r:id="rId16"/>
    <p:sldId id="280" r:id="rId17"/>
    <p:sldId id="284" r:id="rId18"/>
    <p:sldId id="278" r:id="rId19"/>
    <p:sldId id="27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4" autoAdjust="0"/>
    <p:restoredTop sz="89172"/>
  </p:normalViewPr>
  <p:slideViewPr>
    <p:cSldViewPr snapToGrid="0">
      <p:cViewPr varScale="1">
        <p:scale>
          <a:sx n="96" d="100"/>
          <a:sy n="96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730B9-6D3A-45F5-A903-F2206B9C1ED7}" type="datetimeFigureOut">
              <a:rPr lang="zh-TW" altLang="en-US" smtClean="0"/>
              <a:t>2018/4/17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4C187-BFD9-4582-ACCE-DFF8E652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41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C6983-B8A5-0448-B3C9-F1F51327EFCF}" type="datetimeFigureOut">
              <a:rPr kumimoji="1" lang="zh-TW" altLang="en-US" smtClean="0"/>
              <a:t>2018/4/17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EFBB7-5105-5146-8ADA-F47BBA725B6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27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87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9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957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風格轉換</a:t>
            </a:r>
            <a:endParaRPr kumimoji="1" lang="en-US" altLang="zh-CN" dirty="0"/>
          </a:p>
          <a:p>
            <a:r>
              <a:rPr kumimoji="1" lang="en-US" altLang="zh-TW" dirty="0"/>
              <a:t>Unpaired data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5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788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8573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但是亂給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生圖會發生什麼事？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271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39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76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缺點 </a:t>
            </a:r>
            <a:r>
              <a:rPr kumimoji="1" lang="zh-CN" altLang="en-US" dirty="0"/>
              <a:t>模糊</a:t>
            </a:r>
            <a:endParaRPr kumimoji="1" lang="en-US" altLang="zh-CN" dirty="0"/>
          </a:p>
          <a:p>
            <a:r>
              <a:rPr kumimoji="1" lang="zh-CN" altLang="en-US" dirty="0"/>
              <a:t>他只會模仿但不會創造</a:t>
            </a:r>
            <a:endParaRPr kumimoji="1" lang="en-US" altLang="zh-CN" dirty="0"/>
          </a:p>
          <a:p>
            <a:r>
              <a:rPr kumimoji="1" lang="zh-TW" altLang="en-US" dirty="0"/>
              <a:t>因為</a:t>
            </a:r>
            <a:r>
              <a:rPr kumimoji="1" lang="en-US" altLang="zh-TW" dirty="0"/>
              <a:t>train</a:t>
            </a:r>
            <a:r>
              <a:rPr kumimoji="1" lang="zh-TW" altLang="en-US" dirty="0"/>
              <a:t>的時候你是要他去學跟原本一樣的圖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8924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14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EFBB7-5105-5146-8ADA-F47BBA725B69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00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0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8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3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04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0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25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5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01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0BD8F-17F1-4EA0-A428-B0F2B7114228}" type="datetimeFigureOut">
              <a:rPr lang="zh-TW" altLang="en-US" smtClean="0"/>
              <a:t>2018/4/17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DB29F-EA92-4C46-98C0-066715F23D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02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NZIN7Jh3S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lipi.github.io/pix2pix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affinelayer.com/pixsrv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tiff"/><Relationship Id="rId10" Type="http://schemas.openxmlformats.org/officeDocument/2006/relationships/image" Target="../media/image37.tiff"/><Relationship Id="rId4" Type="http://schemas.openxmlformats.org/officeDocument/2006/relationships/image" Target="../media/image32.png"/><Relationship Id="rId9" Type="http://schemas.openxmlformats.org/officeDocument/2006/relationships/hyperlink" Target="https://github.com/junyanz/CycleGAN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riklindernoren/Keras-GAN" TargetMode="External"/><Relationship Id="rId3" Type="http://schemas.openxmlformats.org/officeDocument/2006/relationships/hyperlink" Target="https://www.youtube.com/watch?v=8zomhgKrsmQ" TargetMode="External"/><Relationship Id="rId7" Type="http://schemas.openxmlformats.org/officeDocument/2006/relationships/hyperlink" Target="https://github.com/hindupuravinash/the-gan-zoo" TargetMode="External"/><Relationship Id="rId2" Type="http://schemas.openxmlformats.org/officeDocument/2006/relationships/hyperlink" Target="https://www.youtube.com/watch?v=G0dZc-8yIj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25071913" TargetMode="External"/><Relationship Id="rId5" Type="http://schemas.openxmlformats.org/officeDocument/2006/relationships/hyperlink" Target="https://www.jiqizhixin.com/articles/2017-12-04-22" TargetMode="External"/><Relationship Id="rId4" Type="http://schemas.openxmlformats.org/officeDocument/2006/relationships/hyperlink" Target="https://www.slideshare.net/tw_dsconf/ss-7879532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some-recent-and-potentially-upcoming-breakthroughs-in-deep-learn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20180417</a:t>
            </a:r>
            <a:endParaRPr lang="en-US" altLang="zh-TW" dirty="0"/>
          </a:p>
          <a:p>
            <a:r>
              <a:rPr lang="zh-TW" altLang="en-US" dirty="0"/>
              <a:t>投資程設科 劉義瑋</a:t>
            </a:r>
          </a:p>
        </p:txBody>
      </p:sp>
    </p:spTree>
    <p:extLst>
      <p:ext uri="{BB962C8B-B14F-4D97-AF65-F5344CB8AC3E}">
        <p14:creationId xmlns:p14="http://schemas.microsoft.com/office/powerpoint/2010/main" val="115489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572C2-3923-DD45-9259-27BE762C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A04F0-6F11-BC4C-AFAE-D8EB3149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336631"/>
            <a:ext cx="4572000" cy="457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5F372F-2C13-214A-B1A0-80BEEE7D0F61}"/>
              </a:ext>
            </a:extLst>
          </p:cNvPr>
          <p:cNvSpPr/>
          <p:nvPr/>
        </p:nvSpPr>
        <p:spPr>
          <a:xfrm>
            <a:off x="2501907" y="6095110"/>
            <a:ext cx="718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Roboto" panose="02000000000000000000" pitchFamily="2" charset="0"/>
                <a:hlinkClick r:id="rId4"/>
              </a:rPr>
              <a:t>Face manifold from conv/deconv variational autoencoder [Youtube]</a:t>
            </a:r>
            <a:endParaRPr lang="en-US" altLang="zh-TW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0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83FB8-8DFA-D442-A21C-3C221ACB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E821E0-BF44-1143-A381-8E6B5845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3" y="2048061"/>
            <a:ext cx="8915534" cy="30887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B8C8BF-0474-4E45-BAB6-EE1F926FB669}"/>
              </a:ext>
            </a:extLst>
          </p:cNvPr>
          <p:cNvSpPr/>
          <p:nvPr/>
        </p:nvSpPr>
        <p:spPr>
          <a:xfrm>
            <a:off x="3048000" y="56069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TW" dirty="0" err="1"/>
              <a:t>Goodfellow</a:t>
            </a:r>
            <a:r>
              <a:rPr kumimoji="1" lang="en-US" altLang="zh-TW" dirty="0"/>
              <a:t>, Ian, et al. "Generative adversarial nets." Advances in neural information processing systems. 2014.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D948E9-15D7-8B49-B1A3-AF39FFA456B2}"/>
              </a:ext>
            </a:extLst>
          </p:cNvPr>
          <p:cNvSpPr txBox="1"/>
          <p:nvPr/>
        </p:nvSpPr>
        <p:spPr>
          <a:xfrm>
            <a:off x="8416194" y="1124731"/>
            <a:ext cx="2137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黑線：</a:t>
            </a:r>
            <a:r>
              <a:rPr kumimoji="1" lang="en-US" altLang="zh-CN" dirty="0"/>
              <a:t>Real</a:t>
            </a:r>
          </a:p>
          <a:p>
            <a:r>
              <a:rPr kumimoji="1" lang="zh-CN" altLang="en-US" dirty="0">
                <a:solidFill>
                  <a:schemeClr val="accent6"/>
                </a:solidFill>
              </a:rPr>
              <a:t>綠線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Generator</a:t>
            </a:r>
          </a:p>
          <a:p>
            <a:r>
              <a:rPr kumimoji="1" lang="zh-CN" altLang="en-US" dirty="0">
                <a:solidFill>
                  <a:schemeClr val="accent5"/>
                </a:solidFill>
              </a:rPr>
              <a:t>藍線</a:t>
            </a:r>
            <a:r>
              <a:rPr kumimoji="1" lang="zh-CN" altLang="en-US" dirty="0"/>
              <a:t>：</a:t>
            </a:r>
            <a:r>
              <a:rPr kumimoji="1" lang="en-US" altLang="zh-CN" dirty="0"/>
              <a:t>Discriminator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52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E7B02-7BCD-A542-9DBB-52D69625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GAN &amp; DCGAN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1BB10-5ECA-F144-B258-F447A2F40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Code</a:t>
            </a:r>
          </a:p>
          <a:p>
            <a:pPr lvl="1"/>
            <a:r>
              <a:rPr kumimoji="1" lang="en-US" altLang="zh-TW" dirty="0"/>
              <a:t>1_gan</a:t>
            </a:r>
          </a:p>
          <a:p>
            <a:pPr lvl="1"/>
            <a:r>
              <a:rPr kumimoji="1" lang="en-US" altLang="zh-TW" dirty="0"/>
              <a:t>2_dcgan</a:t>
            </a:r>
          </a:p>
          <a:p>
            <a:r>
              <a:rPr kumimoji="1" lang="zh-CN" altLang="en-US" dirty="0"/>
              <a:t>缺點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圖片品質不穩定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不知道什麼時候該停止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664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82899-3FC7-3C49-B1B1-7D2D53AB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WGAN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1CA869-1A7D-2948-A0DE-37B5419B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3_wgan</a:t>
            </a:r>
          </a:p>
          <a:p>
            <a:r>
              <a:rPr kumimoji="1" lang="en-US" altLang="zh-TW" dirty="0"/>
              <a:t>Solve</a:t>
            </a:r>
          </a:p>
          <a:p>
            <a:pPr lvl="1"/>
            <a:r>
              <a:rPr kumimoji="1" lang="zh-CN" altLang="en-US" dirty="0"/>
              <a:t>解決 </a:t>
            </a:r>
            <a:r>
              <a:rPr kumimoji="1" lang="en-US" altLang="zh-CN" dirty="0"/>
              <a:t>GAN </a:t>
            </a:r>
            <a:r>
              <a:rPr kumimoji="1" lang="zh-CN" altLang="en-US" dirty="0"/>
              <a:t>訓練不穩定的問題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解決 </a:t>
            </a:r>
            <a:r>
              <a:rPr kumimoji="1" lang="en-US" altLang="zh-CN" dirty="0"/>
              <a:t>collapse mode</a:t>
            </a:r>
          </a:p>
          <a:p>
            <a:pPr lvl="1"/>
            <a:r>
              <a:rPr kumimoji="1" lang="en-US" altLang="zh-TW" dirty="0"/>
              <a:t>Wasserstein estimate </a:t>
            </a:r>
            <a:r>
              <a:rPr kumimoji="1" lang="zh-CN" altLang="en-US" dirty="0"/>
              <a:t>評估生成圖像品質</a:t>
            </a:r>
            <a:endParaRPr kumimoji="1" lang="en-US" altLang="zh-CN" dirty="0"/>
          </a:p>
          <a:p>
            <a:r>
              <a:rPr kumimoji="1" lang="en-US" altLang="zh-CN" dirty="0"/>
              <a:t>How</a:t>
            </a:r>
          </a:p>
          <a:p>
            <a:pPr lvl="1"/>
            <a:r>
              <a:rPr kumimoji="1" lang="en-US" altLang="zh-TW" dirty="0"/>
              <a:t>Discriminator </a:t>
            </a:r>
            <a:r>
              <a:rPr kumimoji="1" lang="zh-CN" altLang="en-US" dirty="0"/>
              <a:t>去掉</a:t>
            </a:r>
            <a:r>
              <a:rPr kumimoji="1" lang="en-US" altLang="zh-CN" dirty="0"/>
              <a:t> sigmoid</a:t>
            </a:r>
          </a:p>
          <a:p>
            <a:pPr lvl="1"/>
            <a:r>
              <a:rPr kumimoji="1" lang="en-US" altLang="zh-TW" dirty="0"/>
              <a:t>Generator, Discriminator loss </a:t>
            </a:r>
            <a:r>
              <a:rPr kumimoji="1" lang="zh-CN" altLang="en-US" dirty="0"/>
              <a:t>不取 </a:t>
            </a:r>
            <a:r>
              <a:rPr kumimoji="1" lang="en-US" altLang="zh-CN" dirty="0"/>
              <a:t>log</a:t>
            </a:r>
          </a:p>
          <a:p>
            <a:pPr lvl="1"/>
            <a:r>
              <a:rPr kumimoji="1" lang="zh-CN" altLang="en-US" dirty="0"/>
              <a:t>不使用基於動量的 </a:t>
            </a:r>
            <a:r>
              <a:rPr kumimoji="1" lang="en-US" altLang="zh-CN" dirty="0"/>
              <a:t>optimization function</a:t>
            </a:r>
            <a:r>
              <a:rPr kumimoji="1" lang="zh-CN" altLang="en-US" dirty="0"/>
              <a:t>，改用 </a:t>
            </a:r>
            <a:r>
              <a:rPr kumimoji="1" lang="en-US" altLang="zh-CN" dirty="0" err="1"/>
              <a:t>RMSProp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78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899B2-B751-FC41-8A08-56E04BC6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WGAN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61DA03-7D0A-0F46-A154-B67E8794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53" y="1442682"/>
            <a:ext cx="7700893" cy="488799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E51F91-15F1-3449-B389-E2A56432E471}"/>
              </a:ext>
            </a:extLst>
          </p:cNvPr>
          <p:cNvSpPr txBox="1"/>
          <p:nvPr/>
        </p:nvSpPr>
        <p:spPr>
          <a:xfrm>
            <a:off x="742122" y="6196075"/>
            <a:ext cx="1071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Arjovsky</a:t>
            </a:r>
            <a:r>
              <a:rPr kumimoji="1" lang="en-US" altLang="zh-TW" dirty="0"/>
              <a:t>, Martin, </a:t>
            </a:r>
            <a:r>
              <a:rPr kumimoji="1" lang="en-US" altLang="zh-TW" dirty="0" err="1"/>
              <a:t>Soumith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Chintala</a:t>
            </a:r>
            <a:r>
              <a:rPr kumimoji="1" lang="en-US" altLang="zh-TW" dirty="0"/>
              <a:t>, and Léon </a:t>
            </a:r>
            <a:r>
              <a:rPr kumimoji="1" lang="en-US" altLang="zh-TW" dirty="0" err="1"/>
              <a:t>Bottou</a:t>
            </a:r>
            <a:r>
              <a:rPr kumimoji="1" lang="en-US" altLang="zh-TW" dirty="0"/>
              <a:t>. "Wasserstein </a:t>
            </a:r>
            <a:r>
              <a:rPr kumimoji="1" lang="en-US" altLang="zh-TW" dirty="0" err="1"/>
              <a:t>gan</a:t>
            </a:r>
            <a:r>
              <a:rPr kumimoji="1" lang="en-US" altLang="zh-TW" dirty="0"/>
              <a:t>." </a:t>
            </a:r>
            <a:r>
              <a:rPr kumimoji="1" lang="en-US" altLang="zh-TW" dirty="0" err="1"/>
              <a:t>arXiv</a:t>
            </a:r>
            <a:r>
              <a:rPr kumimoji="1" lang="en-US" altLang="zh-TW" dirty="0"/>
              <a:t> preprint arXiv:1701.07875 (2017).</a:t>
            </a:r>
          </a:p>
        </p:txBody>
      </p:sp>
    </p:spTree>
    <p:extLst>
      <p:ext uri="{BB962C8B-B14F-4D97-AF65-F5344CB8AC3E}">
        <p14:creationId xmlns:p14="http://schemas.microsoft.com/office/powerpoint/2010/main" val="296432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6300D-9956-B847-9171-DFFAEFDC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WGAN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EB1CEA-DB3D-3444-8ADA-734B197C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73" y="1690688"/>
            <a:ext cx="6544454" cy="42270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CC111F-536B-1642-B81B-5F2F69816041}"/>
              </a:ext>
            </a:extLst>
          </p:cNvPr>
          <p:cNvSpPr txBox="1"/>
          <p:nvPr/>
        </p:nvSpPr>
        <p:spPr>
          <a:xfrm>
            <a:off x="742122" y="6196075"/>
            <a:ext cx="1071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Arjovsky</a:t>
            </a:r>
            <a:r>
              <a:rPr kumimoji="1" lang="en-US" altLang="zh-TW" dirty="0"/>
              <a:t>, Martin, </a:t>
            </a:r>
            <a:r>
              <a:rPr kumimoji="1" lang="en-US" altLang="zh-TW" dirty="0" err="1"/>
              <a:t>Soumith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Chintala</a:t>
            </a:r>
            <a:r>
              <a:rPr kumimoji="1" lang="en-US" altLang="zh-TW" dirty="0"/>
              <a:t>, and Léon </a:t>
            </a:r>
            <a:r>
              <a:rPr kumimoji="1" lang="en-US" altLang="zh-TW" dirty="0" err="1"/>
              <a:t>Bottou</a:t>
            </a:r>
            <a:r>
              <a:rPr kumimoji="1" lang="en-US" altLang="zh-TW" dirty="0"/>
              <a:t>. "Wasserstein </a:t>
            </a:r>
            <a:r>
              <a:rPr kumimoji="1" lang="en-US" altLang="zh-TW" dirty="0" err="1"/>
              <a:t>gan</a:t>
            </a:r>
            <a:r>
              <a:rPr kumimoji="1" lang="en-US" altLang="zh-TW" dirty="0"/>
              <a:t>." </a:t>
            </a:r>
            <a:r>
              <a:rPr kumimoji="1" lang="en-US" altLang="zh-TW" dirty="0" err="1"/>
              <a:t>arXiv</a:t>
            </a:r>
            <a:r>
              <a:rPr kumimoji="1" lang="en-US" altLang="zh-TW" dirty="0"/>
              <a:t> preprint arXiv:1701.07875 (2017).</a:t>
            </a:r>
          </a:p>
        </p:txBody>
      </p:sp>
    </p:spTree>
    <p:extLst>
      <p:ext uri="{BB962C8B-B14F-4D97-AF65-F5344CB8AC3E}">
        <p14:creationId xmlns:p14="http://schemas.microsoft.com/office/powerpoint/2010/main" val="79675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D3E981A-794D-9B4E-8DE6-475316A935D5}"/>
              </a:ext>
            </a:extLst>
          </p:cNvPr>
          <p:cNvSpPr/>
          <p:nvPr/>
        </p:nvSpPr>
        <p:spPr>
          <a:xfrm>
            <a:off x="8355106" y="3571769"/>
            <a:ext cx="2698376" cy="18518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752C5D-D434-3E4B-9BE2-18F648CA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Conditional GAN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A32700A-96AB-1B4E-9180-502106C98BA8}"/>
                  </a:ext>
                </a:extLst>
              </p:cNvPr>
              <p:cNvSpPr/>
              <p:nvPr/>
            </p:nvSpPr>
            <p:spPr>
              <a:xfrm>
                <a:off x="1582270" y="2100775"/>
                <a:ext cx="564778" cy="98611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A32700A-96AB-1B4E-9180-502106C98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270" y="2100775"/>
                <a:ext cx="564778" cy="986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7F910861-BF84-2E4A-8130-16A9206D68B1}"/>
              </a:ext>
            </a:extLst>
          </p:cNvPr>
          <p:cNvSpPr/>
          <p:nvPr/>
        </p:nvSpPr>
        <p:spPr>
          <a:xfrm>
            <a:off x="8613305" y="2100995"/>
            <a:ext cx="1521718" cy="98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Discriminator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4E8025-F445-634E-B29C-2DD28486DBB7}"/>
              </a:ext>
            </a:extLst>
          </p:cNvPr>
          <p:cNvSpPr/>
          <p:nvPr/>
        </p:nvSpPr>
        <p:spPr>
          <a:xfrm>
            <a:off x="3195700" y="2100775"/>
            <a:ext cx="1522059" cy="980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3A7231-DC83-7240-9EA8-C6B07ECAA351}"/>
              </a:ext>
            </a:extLst>
          </p:cNvPr>
          <p:cNvSpPr/>
          <p:nvPr/>
        </p:nvSpPr>
        <p:spPr>
          <a:xfrm>
            <a:off x="5857520" y="1932200"/>
            <a:ext cx="1380564" cy="13178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Fake Image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60133F2-0034-EC40-BBCA-2B8A82FB184E}"/>
                  </a:ext>
                </a:extLst>
              </p:cNvPr>
              <p:cNvSpPr/>
              <p:nvPr/>
            </p:nvSpPr>
            <p:spPr>
              <a:xfrm>
                <a:off x="6265413" y="3890681"/>
                <a:ext cx="564778" cy="98611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60133F2-0034-EC40-BBCA-2B8A82FB1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13" y="3890681"/>
                <a:ext cx="564778" cy="986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F6DF0C4-3DCC-4947-B645-0458DF801BBD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7238084" y="2591106"/>
            <a:ext cx="1375221" cy="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E2C2CEB3-486E-B948-A5A7-AFB84E56D541}"/>
              </a:ext>
            </a:extLst>
          </p:cNvPr>
          <p:cNvCxnSpPr>
            <a:stCxn id="11" idx="3"/>
            <a:endCxn id="6" idx="1"/>
          </p:cNvCxnSpPr>
          <p:nvPr/>
        </p:nvCxnSpPr>
        <p:spPr>
          <a:xfrm flipV="1">
            <a:off x="6830191" y="2591327"/>
            <a:ext cx="1783114" cy="179241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055D08F4-FBAE-7A4B-AE90-CA7D3D4BD169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147048" y="2591217"/>
            <a:ext cx="1048652" cy="2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78968D0E-D7E9-4341-A073-2F1FD307C9B7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717759" y="2591106"/>
            <a:ext cx="1139761" cy="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25EDD61-6B0C-0246-A17A-9389543D90E4}"/>
              </a:ext>
            </a:extLst>
          </p:cNvPr>
          <p:cNvSpPr txBox="1"/>
          <p:nvPr/>
        </p:nvSpPr>
        <p:spPr>
          <a:xfrm>
            <a:off x="8590488" y="38852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(1, 0, 0…..)</a:t>
            </a:r>
            <a:endParaRPr kumimoji="1"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20D15ED-4D55-0943-914A-9A9D0F0E0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023" y="3664356"/>
            <a:ext cx="673100" cy="6731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4D19776-F808-964C-92EC-0D57CD3CB4EF}"/>
              </a:ext>
            </a:extLst>
          </p:cNvPr>
          <p:cNvSpPr txBox="1"/>
          <p:nvPr/>
        </p:nvSpPr>
        <p:spPr>
          <a:xfrm>
            <a:off x="8590488" y="48133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(0, 1, 0…..)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82F90D-B3BA-AC4C-A464-0C4A8E914955}"/>
              </a:ext>
            </a:extLst>
          </p:cNvPr>
          <p:cNvSpPr txBox="1"/>
          <p:nvPr/>
        </p:nvSpPr>
        <p:spPr>
          <a:xfrm>
            <a:off x="8590488" y="588666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(0, 0, 1…..)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A06B06B-52B2-3E41-B793-334880635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5023" y="4667772"/>
            <a:ext cx="673100" cy="6604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E9E1020-65FD-7844-B479-435D56002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5023" y="5728426"/>
            <a:ext cx="673100" cy="6858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1D7AA28D-D10C-1E42-B86F-BCF9B8C0A944}"/>
              </a:ext>
            </a:extLst>
          </p:cNvPr>
          <p:cNvSpPr/>
          <p:nvPr/>
        </p:nvSpPr>
        <p:spPr>
          <a:xfrm>
            <a:off x="8355106" y="5596257"/>
            <a:ext cx="2698376" cy="965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207ADC-07B6-6F43-9DFE-48772834FF46}"/>
              </a:ext>
            </a:extLst>
          </p:cNvPr>
          <p:cNvSpPr txBox="1"/>
          <p:nvPr/>
        </p:nvSpPr>
        <p:spPr>
          <a:xfrm>
            <a:off x="896470" y="1446119"/>
            <a:ext cx="122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4_cgan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275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272BE-88EB-A14F-B7D0-9F646D32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Pix2Pix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CFC06A-F25C-254C-A047-1E5C91900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Pix2Pix</a:t>
            </a:r>
            <a:endParaRPr kumimoji="1" lang="en-US" altLang="zh-TW" dirty="0">
              <a:hlinkClick r:id="rId4"/>
            </a:endParaRPr>
          </a:p>
          <a:p>
            <a:r>
              <a:rPr kumimoji="1" lang="en-US" altLang="zh-TW" dirty="0">
                <a:hlinkClick r:id="rId4"/>
              </a:rPr>
              <a:t>Image-to-Image Demo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F36294-C8CF-6A42-B7F7-F47A1BC2C79B}"/>
              </a:ext>
            </a:extLst>
          </p:cNvPr>
          <p:cNvSpPr/>
          <p:nvPr/>
        </p:nvSpPr>
        <p:spPr>
          <a:xfrm>
            <a:off x="9506337" y="3418806"/>
            <a:ext cx="1521718" cy="98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Discriminator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64D55F-11D2-6242-8982-E6FDF3BDC583}"/>
              </a:ext>
            </a:extLst>
          </p:cNvPr>
          <p:cNvSpPr/>
          <p:nvPr/>
        </p:nvSpPr>
        <p:spPr>
          <a:xfrm>
            <a:off x="3023129" y="3418586"/>
            <a:ext cx="1522059" cy="980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85F715A-FE13-714E-A06D-C15D7AA336FB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7039681" y="3908805"/>
            <a:ext cx="2466656" cy="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5C325988-3C50-4940-A96F-713845FC132E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 flipV="1">
            <a:off x="7039680" y="3909138"/>
            <a:ext cx="2466657" cy="177894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B49251F4-528A-2649-B471-38496BD0A93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74477" y="3909028"/>
            <a:ext cx="1048652" cy="2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5D31B5B-2CCB-454E-8616-D86463A20500}"/>
              </a:ext>
            </a:extLst>
          </p:cNvPr>
          <p:cNvCxnSpPr>
            <a:cxnSpLocks/>
          </p:cNvCxnSpPr>
          <p:nvPr/>
        </p:nvCxnSpPr>
        <p:spPr>
          <a:xfrm flipV="1">
            <a:off x="4545188" y="3908805"/>
            <a:ext cx="1139761" cy="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8D7F4977-401A-B748-AC25-14EDC615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08" y="3186647"/>
            <a:ext cx="1362869" cy="144453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05C01C6-D668-CE41-9E08-C1E374A60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812" y="3170150"/>
            <a:ext cx="1362869" cy="147730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8FFDC45-0500-C14E-8133-AAF8C1CB9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811" y="4965812"/>
            <a:ext cx="1362869" cy="1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3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AF187F-2452-854B-BAB2-88DD1C53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Cycle GAN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F672B4-98E0-F94C-AFF7-C1F433F36AF9}"/>
              </a:ext>
            </a:extLst>
          </p:cNvPr>
          <p:cNvSpPr/>
          <p:nvPr/>
        </p:nvSpPr>
        <p:spPr>
          <a:xfrm>
            <a:off x="2913291" y="3720339"/>
            <a:ext cx="1521718" cy="98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Discriminator</a:t>
            </a:r>
          </a:p>
          <a:p>
            <a:pPr algn="ctr"/>
            <a:r>
              <a:rPr kumimoji="1" lang="en-US" altLang="zh-TW" dirty="0"/>
              <a:t>IS X?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9FFEB0-789B-7D48-A74F-26BE6987864E}"/>
              </a:ext>
            </a:extLst>
          </p:cNvPr>
          <p:cNvSpPr/>
          <p:nvPr/>
        </p:nvSpPr>
        <p:spPr>
          <a:xfrm>
            <a:off x="2899864" y="2068389"/>
            <a:ext cx="1522059" cy="980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</a:p>
          <a:p>
            <a:pPr algn="ctr"/>
            <a:r>
              <a:rPr kumimoji="1" lang="en-US" altLang="zh-TW" dirty="0"/>
              <a:t>X-&gt;Y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90AF02-2ABF-9840-A390-21B8BFAA4746}"/>
              </a:ext>
            </a:extLst>
          </p:cNvPr>
          <p:cNvSpPr/>
          <p:nvPr/>
        </p:nvSpPr>
        <p:spPr>
          <a:xfrm>
            <a:off x="7650410" y="3397594"/>
            <a:ext cx="1521718" cy="98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Discriminator</a:t>
            </a:r>
          </a:p>
          <a:p>
            <a:pPr algn="ctr"/>
            <a:r>
              <a:rPr kumimoji="1" lang="en-US" altLang="zh-TW" dirty="0"/>
              <a:t>IS Y?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0FC420-E6F6-0A4D-A1EC-8324C3163C8D}"/>
              </a:ext>
            </a:extLst>
          </p:cNvPr>
          <p:cNvSpPr/>
          <p:nvPr/>
        </p:nvSpPr>
        <p:spPr>
          <a:xfrm>
            <a:off x="7650070" y="2068389"/>
            <a:ext cx="1522059" cy="9808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</a:p>
          <a:p>
            <a:pPr algn="ctr"/>
            <a:r>
              <a:rPr kumimoji="1" lang="en-US" altLang="zh-TW" dirty="0"/>
              <a:t>Y-&gt;X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5A6971-F32C-4A4A-A639-BF2FEFBB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4" y="1973509"/>
            <a:ext cx="1721190" cy="11706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2C55D1-9F4C-7343-BF6B-46A9D04D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54" y="1914282"/>
            <a:ext cx="1940150" cy="12890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66D577-E4F0-5244-A881-B8D25C7C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396" y="1973509"/>
            <a:ext cx="1721190" cy="117064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D2C2FF-920F-C44F-8197-779F27FF26CB}"/>
              </a:ext>
            </a:extLst>
          </p:cNvPr>
          <p:cNvSpPr/>
          <p:nvPr/>
        </p:nvSpPr>
        <p:spPr>
          <a:xfrm>
            <a:off x="2899864" y="5069327"/>
            <a:ext cx="1522059" cy="9808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</a:p>
          <a:p>
            <a:pPr algn="ctr"/>
            <a:r>
              <a:rPr kumimoji="1" lang="en-US" altLang="zh-TW" dirty="0"/>
              <a:t>Y-&gt;X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EB4B42-6216-524F-8D36-9172FE5B0BE5}"/>
              </a:ext>
            </a:extLst>
          </p:cNvPr>
          <p:cNvSpPr/>
          <p:nvPr/>
        </p:nvSpPr>
        <p:spPr>
          <a:xfrm>
            <a:off x="7650069" y="5069326"/>
            <a:ext cx="1522059" cy="980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Generator</a:t>
            </a:r>
          </a:p>
          <a:p>
            <a:pPr algn="ctr"/>
            <a:r>
              <a:rPr kumimoji="1" lang="en-US" altLang="zh-TW" dirty="0"/>
              <a:t>X-&gt;Y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92020ED-FB9E-7444-BC58-9D98779DB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19" y="4570661"/>
            <a:ext cx="1483659" cy="19782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B72028F-FF9E-9046-84C1-5E4C3CE092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742"/>
          <a:stretch/>
        </p:blipFill>
        <p:spPr>
          <a:xfrm>
            <a:off x="5130315" y="4813366"/>
            <a:ext cx="1651000" cy="14795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9B88175-1E2E-2745-B679-4A1F61F05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345" y="4570661"/>
            <a:ext cx="1483659" cy="1978212"/>
          </a:xfrm>
          <a:prstGeom prst="rect">
            <a:avLst/>
          </a:prstGeom>
        </p:spPr>
      </p:pic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8FB5DFD-9A86-484B-A0C4-FDBDB886888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2217644" y="2558830"/>
            <a:ext cx="682220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E6FECD5-7BBA-774F-949A-A24D2EBBD79F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421923" y="2558829"/>
            <a:ext cx="550731" cy="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DF2B0C79-4894-6A45-9700-10C7C5CFF83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912804" y="2558829"/>
            <a:ext cx="73726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DB767A6E-B92F-D74E-B4BD-A87BEEC449D2}"/>
              </a:ext>
            </a:extLst>
          </p:cNvPr>
          <p:cNvCxnSpPr>
            <a:cxnSpLocks/>
          </p:cNvCxnSpPr>
          <p:nvPr/>
        </p:nvCxnSpPr>
        <p:spPr>
          <a:xfrm>
            <a:off x="9172131" y="2558828"/>
            <a:ext cx="73726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E827710B-8210-084E-99A3-3AFD66EC318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075681" y="5559767"/>
            <a:ext cx="824183" cy="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C7C9A0F-1B37-1845-AFEA-403E35847D41}"/>
              </a:ext>
            </a:extLst>
          </p:cNvPr>
          <p:cNvCxnSpPr/>
          <p:nvPr/>
        </p:nvCxnSpPr>
        <p:spPr>
          <a:xfrm>
            <a:off x="4435009" y="5553140"/>
            <a:ext cx="682220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953077F-A098-4348-91CA-31C92CE307C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6781315" y="5553140"/>
            <a:ext cx="868754" cy="662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8D5FFCBA-8F93-E549-8BA8-F4D5CCB609DD}"/>
              </a:ext>
            </a:extLst>
          </p:cNvPr>
          <p:cNvCxnSpPr>
            <a:cxnSpLocks/>
          </p:cNvCxnSpPr>
          <p:nvPr/>
        </p:nvCxnSpPr>
        <p:spPr>
          <a:xfrm>
            <a:off x="9148707" y="5559767"/>
            <a:ext cx="885217" cy="662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E73DB5A7-A7CA-2444-BF27-298500DA80B9}"/>
              </a:ext>
            </a:extLst>
          </p:cNvPr>
          <p:cNvCxnSpPr>
            <a:cxnSpLocks/>
            <a:stCxn id="15" idx="0"/>
            <a:endCxn id="4" idx="3"/>
          </p:cNvCxnSpPr>
          <p:nvPr/>
        </p:nvCxnSpPr>
        <p:spPr>
          <a:xfrm rot="16200000" flipV="1">
            <a:off x="4894065" y="3751616"/>
            <a:ext cx="602695" cy="15208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208EBFC-B38B-5E47-AF0A-E5C855443EF6}"/>
              </a:ext>
            </a:extLst>
          </p:cNvPr>
          <p:cNvCxnSpPr>
            <a:stCxn id="10" idx="2"/>
            <a:endCxn id="6" idx="1"/>
          </p:cNvCxnSpPr>
          <p:nvPr/>
        </p:nvCxnSpPr>
        <p:spPr>
          <a:xfrm rot="16200000" flipH="1">
            <a:off x="6454294" y="2691809"/>
            <a:ext cx="684551" cy="17076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876F5695-0066-B340-B6DD-78C6ABACF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036" y="590029"/>
            <a:ext cx="1249793" cy="85136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60FDBE6-CDEA-8540-8D00-52A70BF8C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227" y="594496"/>
            <a:ext cx="1260026" cy="846902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5549CC1-E871-AA4E-9D71-255FABAF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792" y="418836"/>
            <a:ext cx="913604" cy="1218139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213C934D-65A8-C54D-86AA-9A1CBCEDEB89}"/>
              </a:ext>
            </a:extLst>
          </p:cNvPr>
          <p:cNvSpPr txBox="1"/>
          <p:nvPr/>
        </p:nvSpPr>
        <p:spPr>
          <a:xfrm>
            <a:off x="5802909" y="15607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Domain X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7A1505E-D2BF-1147-AFA6-C3219E0AED20}"/>
              </a:ext>
            </a:extLst>
          </p:cNvPr>
          <p:cNvSpPr txBox="1"/>
          <p:nvPr/>
        </p:nvSpPr>
        <p:spPr>
          <a:xfrm>
            <a:off x="9511362" y="7029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Domain Y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2DFCA4-674B-9B4F-B5DC-84165428EE97}"/>
              </a:ext>
            </a:extLst>
          </p:cNvPr>
          <p:cNvSpPr txBox="1"/>
          <p:nvPr/>
        </p:nvSpPr>
        <p:spPr>
          <a:xfrm>
            <a:off x="4063662" y="6453137"/>
            <a:ext cx="378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9"/>
              </a:rPr>
              <a:t>https://</a:t>
            </a:r>
            <a:r>
              <a:rPr kumimoji="1" lang="en-US" altLang="zh-TW" dirty="0" err="1">
                <a:hlinkClick r:id="rId9"/>
              </a:rPr>
              <a:t>github.com</a:t>
            </a:r>
            <a:r>
              <a:rPr kumimoji="1" lang="en-US" altLang="zh-TW" dirty="0">
                <a:hlinkClick r:id="rId9"/>
              </a:rPr>
              <a:t>/</a:t>
            </a:r>
            <a:r>
              <a:rPr kumimoji="1" lang="en-US" altLang="zh-TW" dirty="0" err="1">
                <a:hlinkClick r:id="rId9"/>
              </a:rPr>
              <a:t>junyanz</a:t>
            </a:r>
            <a:r>
              <a:rPr kumimoji="1" lang="en-US" altLang="zh-TW" dirty="0">
                <a:hlinkClick r:id="rId9"/>
              </a:rPr>
              <a:t>/</a:t>
            </a:r>
            <a:r>
              <a:rPr kumimoji="1" lang="en-US" altLang="zh-TW" dirty="0" err="1">
                <a:hlinkClick r:id="rId9"/>
              </a:rPr>
              <a:t>CycleGAN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D222A3-3547-BB4D-8AFB-158EAAFA7F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5609" y="580306"/>
            <a:ext cx="1561149" cy="9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3EAC1-8932-234F-A97F-6B17EB3D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8DE0C5-0762-9242-9171-7C41514B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李宏毅 </a:t>
            </a:r>
            <a:r>
              <a:rPr lang="en-US" altLang="zh-TW" dirty="0">
                <a:hlinkClick r:id="rId2"/>
              </a:rPr>
              <a:t>GAN Lecture 1: Introduction of GAN</a:t>
            </a:r>
            <a:endParaRPr lang="en-US" altLang="zh-TW" dirty="0"/>
          </a:p>
          <a:p>
            <a:r>
              <a:rPr lang="zh-CN" altLang="en-US" dirty="0">
                <a:hlinkClick r:id="rId3"/>
              </a:rPr>
              <a:t>李宏毅 </a:t>
            </a:r>
            <a:r>
              <a:rPr lang="en-US" altLang="zh-CN" dirty="0">
                <a:hlinkClick r:id="rId3"/>
              </a:rPr>
              <a:t>ML Lecture 18: Unsupervised Learning - Deep Generative Model (Part II)</a:t>
            </a:r>
            <a:endParaRPr lang="en-US" altLang="zh-TW" dirty="0"/>
          </a:p>
          <a:p>
            <a:r>
              <a:rPr kumimoji="1" lang="zh-TW" altLang="en-US" dirty="0">
                <a:hlinkClick r:id="rId4"/>
              </a:rPr>
              <a:t>資料科學年會 一日搞懂生成式對抗網路</a:t>
            </a:r>
            <a:endParaRPr kumimoji="1" lang="en-US" altLang="zh-TW" dirty="0"/>
          </a:p>
          <a:p>
            <a:r>
              <a:rPr kumimoji="1" lang="zh-TW" altLang="en-US" dirty="0">
                <a:hlinkClick r:id="rId5"/>
              </a:rPr>
              <a:t>生成对抗网络（</a:t>
            </a:r>
            <a:r>
              <a:rPr kumimoji="1" lang="en-US" altLang="zh-TW" dirty="0">
                <a:hlinkClick r:id="rId5"/>
              </a:rPr>
              <a:t>GANs</a:t>
            </a:r>
            <a:r>
              <a:rPr kumimoji="1" lang="zh-TW" altLang="en-US" dirty="0">
                <a:hlinkClick r:id="rId5"/>
              </a:rPr>
              <a:t>）最新家谱</a:t>
            </a:r>
            <a:endParaRPr kumimoji="1" lang="en-US" altLang="zh-TW" dirty="0"/>
          </a:p>
          <a:p>
            <a:r>
              <a:rPr kumimoji="1" lang="zh-TW" altLang="en-US" dirty="0">
                <a:hlinkClick r:id="rId6"/>
              </a:rPr>
              <a:t>令人拍案叫绝的</a:t>
            </a:r>
            <a:r>
              <a:rPr kumimoji="1" lang="en-US" altLang="zh-TW" dirty="0">
                <a:hlinkClick r:id="rId6"/>
              </a:rPr>
              <a:t>Wasserstein GAN</a:t>
            </a:r>
            <a:endParaRPr kumimoji="1" lang="en-US" altLang="zh-TW" dirty="0"/>
          </a:p>
          <a:p>
            <a:r>
              <a:rPr kumimoji="1" lang="en-US" altLang="zh-TW" dirty="0">
                <a:hlinkClick r:id="rId7"/>
              </a:rPr>
              <a:t>The GAN Zoo</a:t>
            </a:r>
            <a:endParaRPr kumimoji="1" lang="en-US" altLang="zh-TW" dirty="0"/>
          </a:p>
          <a:p>
            <a:r>
              <a:rPr kumimoji="1" lang="en-US" altLang="zh-TW" dirty="0" err="1">
                <a:hlinkClick r:id="rId8"/>
              </a:rPr>
              <a:t>Keras</a:t>
            </a:r>
            <a:r>
              <a:rPr kumimoji="1" lang="en-US" altLang="zh-TW" dirty="0">
                <a:hlinkClick r:id="rId8"/>
              </a:rPr>
              <a:t>-GAN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0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GAN Introduction</a:t>
            </a:r>
          </a:p>
          <a:p>
            <a:r>
              <a:rPr lang="en-US" altLang="zh-TW" dirty="0"/>
              <a:t>Recap Autoencoder</a:t>
            </a:r>
          </a:p>
          <a:p>
            <a:pPr lvl="1"/>
            <a:r>
              <a:rPr lang="en-US" altLang="zh-TW" dirty="0"/>
              <a:t>VAE</a:t>
            </a:r>
          </a:p>
          <a:p>
            <a:r>
              <a:rPr lang="en-US" altLang="zh-TW" dirty="0"/>
              <a:t>GAN &amp; DCGAN</a:t>
            </a:r>
          </a:p>
          <a:p>
            <a:r>
              <a:rPr lang="en-US" altLang="zh-TW" dirty="0"/>
              <a:t>WGAN</a:t>
            </a:r>
          </a:p>
          <a:p>
            <a:r>
              <a:rPr lang="en-US" altLang="zh-TW" dirty="0"/>
              <a:t>Conditional GANs</a:t>
            </a:r>
          </a:p>
          <a:p>
            <a:r>
              <a:rPr lang="en-US" altLang="zh-TW" dirty="0"/>
              <a:t>Cycle GAN</a:t>
            </a:r>
          </a:p>
          <a:p>
            <a:r>
              <a:rPr lang="en-US" altLang="zh-TW" dirty="0"/>
              <a:t>Reference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953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A175089-54A3-4E47-B6F5-88043E2B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164" y="266104"/>
            <a:ext cx="7103671" cy="57060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0AB652-1EF2-344D-98E1-5B65C376E1CA}"/>
              </a:ext>
            </a:extLst>
          </p:cNvPr>
          <p:cNvSpPr/>
          <p:nvPr/>
        </p:nvSpPr>
        <p:spPr>
          <a:xfrm>
            <a:off x="3047999" y="6067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https://www.quora.com/What-are-some-recent-and-potentially-upcoming-breakthroughs-in-deep-learning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056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87CE5D-917C-004F-A8E1-60659F8D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GAN 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0466D-FC0B-964D-984E-B98F4B3A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生成式對抗網路 </a:t>
            </a:r>
            <a:r>
              <a:rPr kumimoji="1" lang="en-US" altLang="zh-TW" dirty="0"/>
              <a:t>Generative Adversarial Networks</a:t>
            </a:r>
          </a:p>
          <a:p>
            <a:r>
              <a:rPr kumimoji="1" lang="en-US" altLang="zh-TW" dirty="0" err="1"/>
              <a:t>Goodfellow</a:t>
            </a:r>
            <a:r>
              <a:rPr kumimoji="1" lang="en-US" altLang="zh-TW" dirty="0"/>
              <a:t>, Ian, et al. "Generative adversarial nets." Advances in neural information processing systems. 2014.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C86C51-84EF-A84A-B3C5-3DF688511B45}"/>
              </a:ext>
            </a:extLst>
          </p:cNvPr>
          <p:cNvSpPr/>
          <p:nvPr/>
        </p:nvSpPr>
        <p:spPr>
          <a:xfrm>
            <a:off x="1118813" y="3556861"/>
            <a:ext cx="2383971" cy="15363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生成器</a:t>
            </a:r>
            <a:endParaRPr kumimoji="1" lang="en-US" altLang="zh-TW" sz="2800" dirty="0"/>
          </a:p>
          <a:p>
            <a:pPr algn="ctr"/>
            <a:r>
              <a:rPr kumimoji="1" lang="en-US" altLang="zh-TW" sz="2800" dirty="0"/>
              <a:t>Generator</a:t>
            </a:r>
            <a:endParaRPr kumimoji="1"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948BEF-D65E-FE4D-A3C1-7A3609B7186B}"/>
              </a:ext>
            </a:extLst>
          </p:cNvPr>
          <p:cNvSpPr/>
          <p:nvPr/>
        </p:nvSpPr>
        <p:spPr>
          <a:xfrm>
            <a:off x="7173818" y="4325029"/>
            <a:ext cx="2383970" cy="1536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鑑別器</a:t>
            </a:r>
            <a:endParaRPr kumimoji="1" lang="en-US" altLang="zh-TW" sz="2800" dirty="0"/>
          </a:p>
          <a:p>
            <a:pPr algn="ctr"/>
            <a:r>
              <a:rPr kumimoji="1" lang="en-US" altLang="zh-TW" sz="2800" dirty="0"/>
              <a:t>Discriminator</a:t>
            </a:r>
            <a:endParaRPr kumimoji="1"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F19D02F-340E-AE4C-A00E-BA416A3C3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51"/>
          <a:stretch/>
        </p:blipFill>
        <p:spPr>
          <a:xfrm>
            <a:off x="4702139" y="5545253"/>
            <a:ext cx="991710" cy="101240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DFA83D-05BD-474F-AD4F-148E4216C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85"/>
          <a:stretch/>
        </p:blipFill>
        <p:spPr>
          <a:xfrm>
            <a:off x="4702139" y="3814936"/>
            <a:ext cx="968189" cy="1020186"/>
          </a:xfrm>
          <a:prstGeom prst="rect">
            <a:avLst/>
          </a:prstGeom>
        </p:spPr>
      </p:pic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3A5C1DAF-1406-1342-A759-0331411312C1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5670328" y="4325029"/>
            <a:ext cx="1503490" cy="768169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6278AB62-7698-9F47-A0C3-4BB645F5CDE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67502" y="5093198"/>
            <a:ext cx="1506316" cy="963506"/>
          </a:xfrm>
          <a:prstGeom prst="bentConnector3">
            <a:avLst>
              <a:gd name="adj1" fmla="val 5059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0C3E677-883A-5140-A741-B495F807AE3C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3502784" y="4325029"/>
            <a:ext cx="1199355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66F638C-0E3A-8C4B-9067-E2A4D10B6D30}"/>
              </a:ext>
            </a:extLst>
          </p:cNvPr>
          <p:cNvSpPr txBox="1"/>
          <p:nvPr/>
        </p:nvSpPr>
        <p:spPr>
          <a:xfrm>
            <a:off x="4568692" y="3430270"/>
            <a:ext cx="123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Fake Image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8E24EB7-D731-4742-9458-6CFBC0426BD4}"/>
              </a:ext>
            </a:extLst>
          </p:cNvPr>
          <p:cNvSpPr txBox="1"/>
          <p:nvPr/>
        </p:nvSpPr>
        <p:spPr>
          <a:xfrm>
            <a:off x="4568692" y="5233958"/>
            <a:ext cx="121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Real Image</a:t>
            </a:r>
            <a:endParaRPr kumimoji="1" lang="zh-TW" altLang="en-US" dirty="0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B1185863-7E7F-9149-BF87-32823CC9913D}"/>
              </a:ext>
            </a:extLst>
          </p:cNvPr>
          <p:cNvSpPr/>
          <p:nvPr/>
        </p:nvSpPr>
        <p:spPr>
          <a:xfrm>
            <a:off x="9696235" y="4893779"/>
            <a:ext cx="541460" cy="398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5EE1499-7B1B-D34F-B941-B78F9B89C539}"/>
              </a:ext>
            </a:extLst>
          </p:cNvPr>
          <p:cNvSpPr txBox="1"/>
          <p:nvPr/>
        </p:nvSpPr>
        <p:spPr>
          <a:xfrm>
            <a:off x="10326494" y="467769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誰是真的？</a:t>
            </a:r>
            <a:endParaRPr kumimoji="1" lang="en-US" altLang="zh-CN" sz="2400" dirty="0"/>
          </a:p>
          <a:p>
            <a:r>
              <a:rPr kumimoji="1" lang="zh-CN" altLang="en-US" sz="2400" dirty="0"/>
              <a:t>誰是假的？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347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B4B5B-3633-BD4E-9DD6-1325C1B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GAN Introduction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2A125B-904F-7D47-A860-5AC539D0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79" y="4511862"/>
            <a:ext cx="1128864" cy="112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823507-6257-6D44-9EDC-4293B111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37" y="4432975"/>
            <a:ext cx="1279659" cy="1437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626FDAD-C162-D345-836A-B6D7452AA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587" y="4237463"/>
            <a:ext cx="1943101" cy="20744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1E73B0-0D08-4A40-92BF-036419B29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711" y="1850413"/>
            <a:ext cx="225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6F9A36-3A88-2548-AAAE-3226B9C248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52" t="25852" r="16522" b="16522"/>
          <a:stretch/>
        </p:blipFill>
        <p:spPr>
          <a:xfrm>
            <a:off x="5427237" y="1850413"/>
            <a:ext cx="2326673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FFCA8E-A87C-C047-8913-83509EF15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437" y="1850413"/>
            <a:ext cx="2707403" cy="1800000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0292B654-6B5B-B04C-94C9-053193D37500}"/>
              </a:ext>
            </a:extLst>
          </p:cNvPr>
          <p:cNvSpPr/>
          <p:nvPr/>
        </p:nvSpPr>
        <p:spPr>
          <a:xfrm>
            <a:off x="4665944" y="2750413"/>
            <a:ext cx="493059" cy="259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730AA11C-C4C6-1344-B090-08E98292D5CF}"/>
              </a:ext>
            </a:extLst>
          </p:cNvPr>
          <p:cNvSpPr/>
          <p:nvPr/>
        </p:nvSpPr>
        <p:spPr>
          <a:xfrm>
            <a:off x="8022144" y="2620424"/>
            <a:ext cx="493059" cy="259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45854560-E027-4D4D-AB8C-2E190580A4FE}"/>
              </a:ext>
            </a:extLst>
          </p:cNvPr>
          <p:cNvSpPr/>
          <p:nvPr/>
        </p:nvSpPr>
        <p:spPr>
          <a:xfrm>
            <a:off x="4665944" y="4946305"/>
            <a:ext cx="4930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A1938745-DCAF-3F4D-AC6F-989C155D3FCB}"/>
              </a:ext>
            </a:extLst>
          </p:cNvPr>
          <p:cNvSpPr/>
          <p:nvPr/>
        </p:nvSpPr>
        <p:spPr>
          <a:xfrm>
            <a:off x="8022144" y="4944554"/>
            <a:ext cx="4930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A85BC2E-855D-BC44-87A9-1D0B70D82DEE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3272711" y="3650413"/>
            <a:ext cx="0" cy="861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CE10DDE7-DE9B-F547-B9F2-111BC973886B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3272711" y="3650413"/>
            <a:ext cx="3317863" cy="861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893E70A-9586-1743-BC16-3F44FD52DE88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V="1">
            <a:off x="6586167" y="3650413"/>
            <a:ext cx="3550972" cy="782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190933D4-C0F2-B844-B243-8C9AA69D1825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V="1">
            <a:off x="6586167" y="3650413"/>
            <a:ext cx="4407" cy="782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2C3F7B3-4898-4045-884D-23C908E0F066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10137138" y="3650413"/>
            <a:ext cx="1" cy="587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8F56F099-169D-C84C-8F77-2F70003C6472}"/>
              </a:ext>
            </a:extLst>
          </p:cNvPr>
          <p:cNvSpPr/>
          <p:nvPr/>
        </p:nvSpPr>
        <p:spPr>
          <a:xfrm>
            <a:off x="232675" y="2318128"/>
            <a:ext cx="1522059" cy="980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Generator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FE8D25A-B870-8241-B047-391DB1FEBC88}"/>
              </a:ext>
            </a:extLst>
          </p:cNvPr>
          <p:cNvSpPr/>
          <p:nvPr/>
        </p:nvSpPr>
        <p:spPr>
          <a:xfrm>
            <a:off x="233016" y="4584210"/>
            <a:ext cx="1521718" cy="98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鑑別器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Discriminator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ED00DF-B01D-2744-82C3-4603E3CA8643}"/>
              </a:ext>
            </a:extLst>
          </p:cNvPr>
          <p:cNvSpPr/>
          <p:nvPr/>
        </p:nvSpPr>
        <p:spPr>
          <a:xfrm>
            <a:off x="2339789" y="6311900"/>
            <a:ext cx="779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http://speech.ee.ntu.edu.tw/~tlkagk/courses/ML_2017/Lecture/GAN%20(v3).pdf</a:t>
            </a:r>
          </a:p>
        </p:txBody>
      </p:sp>
    </p:spTree>
    <p:extLst>
      <p:ext uri="{BB962C8B-B14F-4D97-AF65-F5344CB8AC3E}">
        <p14:creationId xmlns:p14="http://schemas.microsoft.com/office/powerpoint/2010/main" val="272703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A404F-B297-DD45-A419-1AFEB3B2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GAN Introduction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6B64AC-71B1-0E4E-B723-35BDED0A76BD}"/>
              </a:ext>
            </a:extLst>
          </p:cNvPr>
          <p:cNvSpPr/>
          <p:nvPr/>
        </p:nvSpPr>
        <p:spPr>
          <a:xfrm>
            <a:off x="838200" y="1895478"/>
            <a:ext cx="2191872" cy="498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Generator </a:t>
            </a:r>
            <a:r>
              <a:rPr kumimoji="1" lang="en-US" altLang="zh-CN" sz="2000" dirty="0"/>
              <a:t>V1</a:t>
            </a:r>
            <a:endParaRPr kumimoji="1"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1D656D-1DE5-2D4A-A28D-15084C22D5E5}"/>
              </a:ext>
            </a:extLst>
          </p:cNvPr>
          <p:cNvSpPr/>
          <p:nvPr/>
        </p:nvSpPr>
        <p:spPr>
          <a:xfrm>
            <a:off x="838200" y="4271124"/>
            <a:ext cx="2191872" cy="498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Discriminator </a:t>
            </a:r>
            <a:r>
              <a:rPr kumimoji="1" lang="en-US" altLang="zh-CN" sz="2000" dirty="0"/>
              <a:t>V1</a:t>
            </a:r>
            <a:endParaRPr kumimoji="1"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CE8B3D-A8D5-554A-8ED6-2CF7E860605C}"/>
              </a:ext>
            </a:extLst>
          </p:cNvPr>
          <p:cNvSpPr/>
          <p:nvPr/>
        </p:nvSpPr>
        <p:spPr>
          <a:xfrm>
            <a:off x="4986617" y="1908368"/>
            <a:ext cx="2191872" cy="498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Generator </a:t>
            </a:r>
            <a:r>
              <a:rPr kumimoji="1" lang="en-US" altLang="zh-CN" sz="2000" dirty="0"/>
              <a:t>V2</a:t>
            </a:r>
            <a:endParaRPr kumimoji="1" lang="zh-TW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7ECE81-8B30-E341-B0DE-3FCFBC4CE3BE}"/>
              </a:ext>
            </a:extLst>
          </p:cNvPr>
          <p:cNvSpPr/>
          <p:nvPr/>
        </p:nvSpPr>
        <p:spPr>
          <a:xfrm>
            <a:off x="4986617" y="4284014"/>
            <a:ext cx="2191872" cy="498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Discriminator </a:t>
            </a:r>
            <a:r>
              <a:rPr kumimoji="1" lang="en-US" altLang="zh-CN" sz="2000" dirty="0"/>
              <a:t>V2</a:t>
            </a:r>
            <a:endParaRPr kumimoji="1" lang="zh-TW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42F332-FC23-1F43-8324-38F9C412936C}"/>
              </a:ext>
            </a:extLst>
          </p:cNvPr>
          <p:cNvSpPr/>
          <p:nvPr/>
        </p:nvSpPr>
        <p:spPr>
          <a:xfrm>
            <a:off x="9135035" y="1895478"/>
            <a:ext cx="2191872" cy="498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Generator </a:t>
            </a:r>
            <a:r>
              <a:rPr kumimoji="1" lang="en-US" altLang="zh-CN" sz="2000" dirty="0"/>
              <a:t>V3</a:t>
            </a:r>
            <a:endParaRPr kumimoji="1"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41D3A1-A50A-3143-BD98-20C14FD3EF87}"/>
              </a:ext>
            </a:extLst>
          </p:cNvPr>
          <p:cNvSpPr/>
          <p:nvPr/>
        </p:nvSpPr>
        <p:spPr>
          <a:xfrm>
            <a:off x="9135035" y="4271124"/>
            <a:ext cx="2191872" cy="498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Discriminator </a:t>
            </a:r>
            <a:r>
              <a:rPr kumimoji="1" lang="en-US" altLang="zh-CN" sz="2000" dirty="0"/>
              <a:t>V3</a:t>
            </a:r>
            <a:endParaRPr kumimoji="1" lang="zh-TW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BE76CC-E0A5-3942-AC26-610416EDF4F9}"/>
              </a:ext>
            </a:extLst>
          </p:cNvPr>
          <p:cNvSpPr/>
          <p:nvPr/>
        </p:nvSpPr>
        <p:spPr>
          <a:xfrm>
            <a:off x="2326767" y="6174474"/>
            <a:ext cx="779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http://speech.ee.ntu.edu.tw/~tlkagk/courses/ML_2017/Lecture/GAN%20(v3).pdf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F120472-9A03-C743-82E8-2356C347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9" y="2972351"/>
            <a:ext cx="2835000" cy="72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40E7C6D-2237-F94F-99DC-73115285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02" y="2972351"/>
            <a:ext cx="2857143" cy="72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44E8710-EC0C-8A4B-A82D-440E6A30E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399" y="2972351"/>
            <a:ext cx="2857143" cy="720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72DAB95-1224-E145-B495-7E1A3D734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03" y="5373777"/>
            <a:ext cx="3289300" cy="787400"/>
          </a:xfrm>
          <a:prstGeom prst="rect">
            <a:avLst/>
          </a:prstGeom>
        </p:spPr>
      </p:pic>
      <p:sp>
        <p:nvSpPr>
          <p:cNvPr id="22" name="向下箭號 21">
            <a:extLst>
              <a:ext uri="{FF2B5EF4-FFF2-40B4-BE49-F238E27FC236}">
                <a16:creationId xmlns:a16="http://schemas.microsoft.com/office/drawing/2014/main" id="{0FDB98C1-551D-6141-8BD9-41D15AD9430A}"/>
              </a:ext>
            </a:extLst>
          </p:cNvPr>
          <p:cNvSpPr/>
          <p:nvPr/>
        </p:nvSpPr>
        <p:spPr>
          <a:xfrm>
            <a:off x="1737214" y="2474259"/>
            <a:ext cx="286870" cy="4174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下箭號 22">
            <a:extLst>
              <a:ext uri="{FF2B5EF4-FFF2-40B4-BE49-F238E27FC236}">
                <a16:creationId xmlns:a16="http://schemas.microsoft.com/office/drawing/2014/main" id="{F59514D9-183F-B949-8A5C-38963D6046C9}"/>
              </a:ext>
            </a:extLst>
          </p:cNvPr>
          <p:cNvSpPr/>
          <p:nvPr/>
        </p:nvSpPr>
        <p:spPr>
          <a:xfrm>
            <a:off x="5906838" y="2474259"/>
            <a:ext cx="286870" cy="4174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下箭號 23">
            <a:extLst>
              <a:ext uri="{FF2B5EF4-FFF2-40B4-BE49-F238E27FC236}">
                <a16:creationId xmlns:a16="http://schemas.microsoft.com/office/drawing/2014/main" id="{68A03799-54EC-0F47-9CF6-CA16CF9845A0}"/>
              </a:ext>
            </a:extLst>
          </p:cNvPr>
          <p:cNvSpPr/>
          <p:nvPr/>
        </p:nvSpPr>
        <p:spPr>
          <a:xfrm>
            <a:off x="10087535" y="2474259"/>
            <a:ext cx="286870" cy="4174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下箭號 24">
            <a:extLst>
              <a:ext uri="{FF2B5EF4-FFF2-40B4-BE49-F238E27FC236}">
                <a16:creationId xmlns:a16="http://schemas.microsoft.com/office/drawing/2014/main" id="{0F694D45-8C92-9442-9468-65857232E00E}"/>
              </a:ext>
            </a:extLst>
          </p:cNvPr>
          <p:cNvSpPr/>
          <p:nvPr/>
        </p:nvSpPr>
        <p:spPr>
          <a:xfrm>
            <a:off x="1369661" y="3779477"/>
            <a:ext cx="286870" cy="4174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下箭號 25">
            <a:extLst>
              <a:ext uri="{FF2B5EF4-FFF2-40B4-BE49-F238E27FC236}">
                <a16:creationId xmlns:a16="http://schemas.microsoft.com/office/drawing/2014/main" id="{F4AD5A2C-178A-E641-A95A-DCF240E53CCC}"/>
              </a:ext>
            </a:extLst>
          </p:cNvPr>
          <p:cNvSpPr/>
          <p:nvPr/>
        </p:nvSpPr>
        <p:spPr>
          <a:xfrm>
            <a:off x="6310250" y="3779477"/>
            <a:ext cx="286870" cy="4174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下箭號 26">
            <a:extLst>
              <a:ext uri="{FF2B5EF4-FFF2-40B4-BE49-F238E27FC236}">
                <a16:creationId xmlns:a16="http://schemas.microsoft.com/office/drawing/2014/main" id="{3AC034D5-CC8F-FF49-B3E9-6E16E13C8A00}"/>
              </a:ext>
            </a:extLst>
          </p:cNvPr>
          <p:cNvSpPr/>
          <p:nvPr/>
        </p:nvSpPr>
        <p:spPr>
          <a:xfrm>
            <a:off x="10508876" y="3779477"/>
            <a:ext cx="286870" cy="41741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肘形接點 28">
            <a:extLst>
              <a:ext uri="{FF2B5EF4-FFF2-40B4-BE49-F238E27FC236}">
                <a16:creationId xmlns:a16="http://schemas.microsoft.com/office/drawing/2014/main" id="{03193B40-6A06-B146-8EA1-F7F9AA986762}"/>
              </a:ext>
            </a:extLst>
          </p:cNvPr>
          <p:cNvCxnSpPr>
            <a:cxnSpLocks/>
            <a:stCxn id="21" idx="1"/>
            <a:endCxn id="5" idx="0"/>
          </p:cNvCxnSpPr>
          <p:nvPr/>
        </p:nvCxnSpPr>
        <p:spPr>
          <a:xfrm rot="10800000">
            <a:off x="1934137" y="4271125"/>
            <a:ext cx="2656167" cy="1496353"/>
          </a:xfrm>
          <a:prstGeom prst="bentConnector4">
            <a:avLst>
              <a:gd name="adj1" fmla="val 29370"/>
              <a:gd name="adj2" fmla="val 11527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10916B40-BCDD-AC41-9751-701BC81CD436}"/>
              </a:ext>
            </a:extLst>
          </p:cNvPr>
          <p:cNvCxnSpPr>
            <a:stCxn id="21" idx="0"/>
            <a:endCxn id="13" idx="0"/>
          </p:cNvCxnSpPr>
          <p:nvPr/>
        </p:nvCxnSpPr>
        <p:spPr>
          <a:xfrm rot="16200000" flipV="1">
            <a:off x="5613872" y="4752696"/>
            <a:ext cx="1089763" cy="152400"/>
          </a:xfrm>
          <a:prstGeom prst="bentConnector5">
            <a:avLst>
              <a:gd name="adj1" fmla="val 27146"/>
              <a:gd name="adj2" fmla="val 969118"/>
              <a:gd name="adj3" fmla="val 12097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9C9FC3E-9493-1D40-A384-C9FEFF97EF1D}"/>
              </a:ext>
            </a:extLst>
          </p:cNvPr>
          <p:cNvCxnSpPr>
            <a:stCxn id="21" idx="3"/>
            <a:endCxn id="15" idx="0"/>
          </p:cNvCxnSpPr>
          <p:nvPr/>
        </p:nvCxnSpPr>
        <p:spPr>
          <a:xfrm flipV="1">
            <a:off x="7879603" y="4271124"/>
            <a:ext cx="2351368" cy="1496353"/>
          </a:xfrm>
          <a:prstGeom prst="bentConnector4">
            <a:avLst>
              <a:gd name="adj1" fmla="val 26696"/>
              <a:gd name="adj2" fmla="val 11527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6ED777-CA3D-5F42-8757-726AA7992730}"/>
              </a:ext>
            </a:extLst>
          </p:cNvPr>
          <p:cNvSpPr txBox="1"/>
          <p:nvPr/>
        </p:nvSpPr>
        <p:spPr>
          <a:xfrm>
            <a:off x="6433515" y="4991555"/>
            <a:ext cx="17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Real Image: True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B7D899F-806A-8D4E-874A-3A62E367C497}"/>
              </a:ext>
            </a:extLst>
          </p:cNvPr>
          <p:cNvSpPr txBox="1"/>
          <p:nvPr/>
        </p:nvSpPr>
        <p:spPr>
          <a:xfrm>
            <a:off x="2216563" y="2578653"/>
            <a:ext cx="18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Fake Image: False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FC4483B-B99E-8C48-BB2C-63EC3BB29897}"/>
              </a:ext>
            </a:extLst>
          </p:cNvPr>
          <p:cNvSpPr txBox="1"/>
          <p:nvPr/>
        </p:nvSpPr>
        <p:spPr>
          <a:xfrm>
            <a:off x="6221932" y="2527658"/>
            <a:ext cx="18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Fake Image: False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D32583F-18A7-084A-95AD-8B0B2A76229B}"/>
              </a:ext>
            </a:extLst>
          </p:cNvPr>
          <p:cNvSpPr txBox="1"/>
          <p:nvPr/>
        </p:nvSpPr>
        <p:spPr>
          <a:xfrm>
            <a:off x="10368774" y="2533160"/>
            <a:ext cx="18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Fake Image: False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41265EF-1FDB-F845-BAE4-66568461DF42}"/>
              </a:ext>
            </a:extLst>
          </p:cNvPr>
          <p:cNvSpPr/>
          <p:nvPr/>
        </p:nvSpPr>
        <p:spPr>
          <a:xfrm>
            <a:off x="4144026" y="6488668"/>
            <a:ext cx="402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https://zhuanlan.zhihu.com/p/24767059</a:t>
            </a:r>
          </a:p>
        </p:txBody>
      </p:sp>
    </p:spTree>
    <p:extLst>
      <p:ext uri="{BB962C8B-B14F-4D97-AF65-F5344CB8AC3E}">
        <p14:creationId xmlns:p14="http://schemas.microsoft.com/office/powerpoint/2010/main" val="138270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05D8-A6EA-AB40-9044-D1CCFC32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Recap Autoencoder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8DCF3F-F11A-2A4E-B877-AA8A152DF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Decoder </a:t>
            </a:r>
            <a:r>
              <a:rPr kumimoji="1" lang="zh-CN" altLang="en-US" dirty="0"/>
              <a:t>當做生成器</a:t>
            </a:r>
            <a:endParaRPr kumimoji="1"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6C7423-5429-224C-B6A2-929FFB7C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05" y="2746455"/>
            <a:ext cx="8108189" cy="25096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57EB1C-F37B-B146-B1BF-715FA63C1988}"/>
              </a:ext>
            </a:extLst>
          </p:cNvPr>
          <p:cNvSpPr/>
          <p:nvPr/>
        </p:nvSpPr>
        <p:spPr>
          <a:xfrm>
            <a:off x="2339789" y="6311900"/>
            <a:ext cx="779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http://speech.ee.ntu.edu.tw/~tlkagk/courses/ML_2017/Lecture/GAN%20(v3).pdf</a:t>
            </a:r>
          </a:p>
        </p:txBody>
      </p:sp>
    </p:spTree>
    <p:extLst>
      <p:ext uri="{BB962C8B-B14F-4D97-AF65-F5344CB8AC3E}">
        <p14:creationId xmlns:p14="http://schemas.microsoft.com/office/powerpoint/2010/main" val="197073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22DE2-2D91-B44F-9E96-E5247A47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58CF5-F9C2-404E-B519-5993D8DA9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Variational Autoencoder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2C18D7-17E2-E345-875E-0B79CAE7C5A3}"/>
              </a:ext>
            </a:extLst>
          </p:cNvPr>
          <p:cNvSpPr/>
          <p:nvPr/>
        </p:nvSpPr>
        <p:spPr>
          <a:xfrm>
            <a:off x="1662954" y="3086894"/>
            <a:ext cx="13536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NN</a:t>
            </a:r>
          </a:p>
          <a:p>
            <a:pPr algn="ctr"/>
            <a:r>
              <a:rPr kumimoji="1" lang="en-US" altLang="zh-TW" dirty="0"/>
              <a:t>Encoder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469C5D2-EEE3-EB45-9537-5877E7C21C8F}"/>
                  </a:ext>
                </a:extLst>
              </p:cNvPr>
              <p:cNvSpPr/>
              <p:nvPr/>
            </p:nvSpPr>
            <p:spPr>
              <a:xfrm>
                <a:off x="3818965" y="2557977"/>
                <a:ext cx="564778" cy="98611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469C5D2-EEE3-EB45-9537-5877E7C21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965" y="2557977"/>
                <a:ext cx="564778" cy="986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C0CEF7E-4E9F-2243-8790-45CA848CB6A6}"/>
              </a:ext>
            </a:extLst>
          </p:cNvPr>
          <p:cNvSpPr/>
          <p:nvPr/>
        </p:nvSpPr>
        <p:spPr>
          <a:xfrm>
            <a:off x="2339789" y="6311900"/>
            <a:ext cx="779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http://speech.ee.ntu.edu.tw/~tlkagk/courses/ML_2017/Lecture/GAN%20(v3).pdf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C2476E-57F8-D842-8543-C91B0A8E4E88}"/>
                  </a:ext>
                </a:extLst>
              </p:cNvPr>
              <p:cNvSpPr/>
              <p:nvPr/>
            </p:nvSpPr>
            <p:spPr>
              <a:xfrm>
                <a:off x="3818965" y="3656436"/>
                <a:ext cx="564778" cy="98611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C2476E-57F8-D842-8543-C91B0A8E4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965" y="3656436"/>
                <a:ext cx="564778" cy="986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D1EE788-B4B2-E54C-8104-6EDBCA260373}"/>
                  </a:ext>
                </a:extLst>
              </p:cNvPr>
              <p:cNvSpPr/>
              <p:nvPr/>
            </p:nvSpPr>
            <p:spPr>
              <a:xfrm>
                <a:off x="3832413" y="4777490"/>
                <a:ext cx="564778" cy="98611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D1EE788-B4B2-E54C-8104-6EDBCA2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413" y="4777490"/>
                <a:ext cx="564778" cy="986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668038C-799E-C841-BCDC-F546A701B4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016624" y="3051036"/>
            <a:ext cx="802341" cy="4930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8782803-4440-D346-85E2-9B25663BB31E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016624" y="3544094"/>
            <a:ext cx="802341" cy="6054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89A374-CCFE-A143-8BC6-8357928D2894}"/>
              </a:ext>
            </a:extLst>
          </p:cNvPr>
          <p:cNvSpPr txBox="1"/>
          <p:nvPr/>
        </p:nvSpPr>
        <p:spPr>
          <a:xfrm>
            <a:off x="239093" y="3344039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input</a:t>
            </a:r>
            <a:endParaRPr kumimoji="1" lang="zh-TW" altLang="en-US" sz="2000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06EFEA0A-88A7-E845-B1D8-55DCE150838C}"/>
              </a:ext>
            </a:extLst>
          </p:cNvPr>
          <p:cNvSpPr/>
          <p:nvPr/>
        </p:nvSpPr>
        <p:spPr>
          <a:xfrm>
            <a:off x="1045969" y="3451761"/>
            <a:ext cx="47222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6A0A6DF-E397-9143-9ED7-93803CD633CF}"/>
              </a:ext>
            </a:extLst>
          </p:cNvPr>
          <p:cNvCxnSpPr>
            <a:stCxn id="5" idx="3"/>
          </p:cNvCxnSpPr>
          <p:nvPr/>
        </p:nvCxnSpPr>
        <p:spPr>
          <a:xfrm flipV="1">
            <a:off x="4383743" y="3051035"/>
            <a:ext cx="202602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CBB7C04-F7A5-6148-8378-151C4DE77AB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383743" y="4149494"/>
            <a:ext cx="914398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2EBB96D-FD0E-9B48-A874-89B47CC078E4}"/>
              </a:ext>
            </a:extLst>
          </p:cNvPr>
          <p:cNvCxnSpPr>
            <a:cxnSpLocks/>
          </p:cNvCxnSpPr>
          <p:nvPr/>
        </p:nvCxnSpPr>
        <p:spPr>
          <a:xfrm flipV="1">
            <a:off x="4383743" y="5270829"/>
            <a:ext cx="914398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B5CC509-E0E9-4043-9489-A99B4B8ABD53}"/>
              </a:ext>
            </a:extLst>
          </p:cNvPr>
          <p:cNvCxnSpPr/>
          <p:nvPr/>
        </p:nvCxnSpPr>
        <p:spPr>
          <a:xfrm>
            <a:off x="5298141" y="4149494"/>
            <a:ext cx="0" cy="11210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308467E-F668-5945-9FFE-344F89DE7DD2}"/>
              </a:ext>
            </a:extLst>
          </p:cNvPr>
          <p:cNvCxnSpPr/>
          <p:nvPr/>
        </p:nvCxnSpPr>
        <p:spPr>
          <a:xfrm>
            <a:off x="5298141" y="4642553"/>
            <a:ext cx="111162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FB3BD2E-E1C7-A548-9F8F-90596BFE482B}"/>
              </a:ext>
            </a:extLst>
          </p:cNvPr>
          <p:cNvCxnSpPr/>
          <p:nvPr/>
        </p:nvCxnSpPr>
        <p:spPr>
          <a:xfrm>
            <a:off x="6409765" y="3051035"/>
            <a:ext cx="0" cy="15915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CE309A0-64F5-B34E-8DA9-1AE22A32B06D}"/>
              </a:ext>
            </a:extLst>
          </p:cNvPr>
          <p:cNvCxnSpPr/>
          <p:nvPr/>
        </p:nvCxnSpPr>
        <p:spPr>
          <a:xfrm>
            <a:off x="6409765" y="3744149"/>
            <a:ext cx="18198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C1742A9-7FE3-AE4C-B185-1B2A80F9E1EA}"/>
              </a:ext>
            </a:extLst>
          </p:cNvPr>
          <p:cNvSpPr/>
          <p:nvPr/>
        </p:nvSpPr>
        <p:spPr>
          <a:xfrm>
            <a:off x="8229600" y="3286949"/>
            <a:ext cx="13536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NN</a:t>
            </a:r>
          </a:p>
          <a:p>
            <a:pPr algn="ctr"/>
            <a:r>
              <a:rPr kumimoji="1" lang="en-US" altLang="zh-TW" dirty="0"/>
              <a:t>Decoder</a:t>
            </a:r>
            <a:endParaRPr kumimoji="1" lang="zh-TW" altLang="en-US" dirty="0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5EF6A4EA-59EC-0C4D-839B-E82C52FA05CA}"/>
              </a:ext>
            </a:extLst>
          </p:cNvPr>
          <p:cNvSpPr/>
          <p:nvPr/>
        </p:nvSpPr>
        <p:spPr>
          <a:xfrm>
            <a:off x="9723728" y="3636427"/>
            <a:ext cx="47222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3DB0887-4F76-834E-914C-E39D750E82C3}"/>
              </a:ext>
            </a:extLst>
          </p:cNvPr>
          <p:cNvSpPr txBox="1"/>
          <p:nvPr/>
        </p:nvSpPr>
        <p:spPr>
          <a:xfrm>
            <a:off x="10336411" y="3523533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output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316AF16-B2C1-864A-9C1B-7E41D8457611}"/>
                  </a:ext>
                </a:extLst>
              </p:cNvPr>
              <p:cNvSpPr/>
              <p:nvPr/>
            </p:nvSpPr>
            <p:spPr>
              <a:xfrm>
                <a:off x="7037295" y="3251090"/>
                <a:ext cx="564778" cy="98611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316AF16-B2C1-864A-9C1B-7E41D8457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295" y="3251090"/>
                <a:ext cx="564778" cy="9861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C44DEEBA-372F-3948-AFD5-7A25AFA36F10}"/>
              </a:ext>
            </a:extLst>
          </p:cNvPr>
          <p:cNvSpPr/>
          <p:nvPr/>
        </p:nvSpPr>
        <p:spPr>
          <a:xfrm>
            <a:off x="6181164" y="351554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+</a:t>
            </a:r>
            <a:endParaRPr kumimoji="1" lang="zh-TW" altLang="en-US" sz="28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48B12C1-455B-6246-980E-3B0814EE7D5A}"/>
              </a:ext>
            </a:extLst>
          </p:cNvPr>
          <p:cNvSpPr/>
          <p:nvPr/>
        </p:nvSpPr>
        <p:spPr>
          <a:xfrm>
            <a:off x="5069543" y="441395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AF2A38-2C74-4A45-BD41-961631708EF0}"/>
              </a:ext>
            </a:extLst>
          </p:cNvPr>
          <p:cNvSpPr txBox="1"/>
          <p:nvPr/>
        </p:nvSpPr>
        <p:spPr>
          <a:xfrm>
            <a:off x="4619050" y="3773768"/>
            <a:ext cx="5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exp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10C43B-BAAE-E044-B36C-CAA8FFB51087}"/>
              </a:ext>
            </a:extLst>
          </p:cNvPr>
          <p:cNvSpPr txBox="1"/>
          <p:nvPr/>
        </p:nvSpPr>
        <p:spPr>
          <a:xfrm>
            <a:off x="1710987" y="4947382"/>
            <a:ext cx="15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From a normal</a:t>
            </a:r>
          </a:p>
          <a:p>
            <a:r>
              <a:rPr kumimoji="1" lang="en-US" altLang="zh-TW" dirty="0"/>
              <a:t>distribution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17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29798F47-CAA7-934A-91E8-44014B246568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6839771" y="2626727"/>
            <a:ext cx="577466" cy="108908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2C8E5CE3-78AB-9A40-B121-4D3C15312B96}"/>
              </a:ext>
            </a:extLst>
          </p:cNvPr>
          <p:cNvCxnSpPr>
            <a:cxnSpLocks/>
          </p:cNvCxnSpPr>
          <p:nvPr/>
        </p:nvCxnSpPr>
        <p:spPr>
          <a:xfrm flipH="1" flipV="1">
            <a:off x="7466926" y="2611995"/>
            <a:ext cx="382962" cy="105188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95DC2B75-CB16-1A42-942D-0D1A1657237A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9018264" y="2709230"/>
            <a:ext cx="284483" cy="100658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66950C86-8F8F-0042-8E9F-854391B5E85B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9409869" y="2712517"/>
            <a:ext cx="718409" cy="103951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FC55400B-A84B-E342-84B0-C3379012229B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9941046" y="2718967"/>
            <a:ext cx="971945" cy="101789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57DFA98E-9BB4-104D-9904-BC54E17649D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569151" y="1929699"/>
            <a:ext cx="7116" cy="180468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731FCA0-C7DF-904A-A9CE-717582B15981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6141147" y="2622152"/>
            <a:ext cx="915888" cy="113405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3D3221D-E572-1241-93BA-A46D1FFC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VAE</a:t>
            </a:r>
            <a:endParaRPr kumimoji="1"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5D4CF98-3382-9446-B750-26EA81F1A001}"/>
              </a:ext>
            </a:extLst>
          </p:cNvPr>
          <p:cNvCxnSpPr/>
          <p:nvPr/>
        </p:nvCxnSpPr>
        <p:spPr>
          <a:xfrm>
            <a:off x="1220056" y="3729318"/>
            <a:ext cx="27521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59B7599-1E21-C743-A5B7-D8FEB966C23A}"/>
              </a:ext>
            </a:extLst>
          </p:cNvPr>
          <p:cNvCxnSpPr>
            <a:cxnSpLocks/>
          </p:cNvCxnSpPr>
          <p:nvPr/>
        </p:nvCxnSpPr>
        <p:spPr>
          <a:xfrm>
            <a:off x="5827059" y="3747247"/>
            <a:ext cx="492162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5F1B612-A9B2-8343-83D9-286CE952D27F}"/>
              </a:ext>
            </a:extLst>
          </p:cNvPr>
          <p:cNvSpPr/>
          <p:nvPr/>
        </p:nvSpPr>
        <p:spPr>
          <a:xfrm>
            <a:off x="2339789" y="6311900"/>
            <a:ext cx="7790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http://speech.ee.ntu.edu.tw/~tlkagk/courses/ML_2017/Lecture/GAN%20(v3).pdf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CD6E90E-6B05-4043-BF9E-7A09BAC5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0026"/>
            <a:ext cx="1127984" cy="10532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7C754A5-3804-7C44-803B-72B272A1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868" y="4739436"/>
            <a:ext cx="966475" cy="10944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C18871-ABE5-0948-B38B-F9D5C107F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890" y="813500"/>
            <a:ext cx="1174753" cy="11161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91DAB9-5D6B-D244-82ED-481390AA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4" y="1756849"/>
            <a:ext cx="1127984" cy="10532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2007363-4B6D-474B-9B43-502109DEC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928" y="1761797"/>
            <a:ext cx="966475" cy="10944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63DA10F-4719-CF4B-8E11-32B3BBE5DE8D}"/>
              </a:ext>
            </a:extLst>
          </p:cNvPr>
          <p:cNvSpPr txBox="1"/>
          <p:nvPr/>
        </p:nvSpPr>
        <p:spPr>
          <a:xfrm>
            <a:off x="148619" y="354465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Code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4940248-A94F-F943-8885-80FEDBCB71F2}"/>
              </a:ext>
            </a:extLst>
          </p:cNvPr>
          <p:cNvSpPr txBox="1"/>
          <p:nvPr/>
        </p:nvSpPr>
        <p:spPr>
          <a:xfrm>
            <a:off x="397039" y="4172181"/>
            <a:ext cx="9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encode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B50C21-FE84-D64E-84A2-73E8B9ACB3CE}"/>
              </a:ext>
            </a:extLst>
          </p:cNvPr>
          <p:cNvSpPr txBox="1"/>
          <p:nvPr/>
        </p:nvSpPr>
        <p:spPr>
          <a:xfrm>
            <a:off x="308248" y="2992714"/>
            <a:ext cx="9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decode</a:t>
            </a: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1CBD794-CC06-2848-87F0-1390B4CBE50F}"/>
              </a:ext>
            </a:extLst>
          </p:cNvPr>
          <p:cNvCxnSpPr>
            <a:stCxn id="9" idx="0"/>
          </p:cNvCxnSpPr>
          <p:nvPr/>
        </p:nvCxnSpPr>
        <p:spPr>
          <a:xfrm flipV="1">
            <a:off x="1402192" y="3729318"/>
            <a:ext cx="456416" cy="10307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641CFC9-D7F5-2249-AE62-EF07376D9C1B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1294616" y="2810109"/>
            <a:ext cx="563992" cy="90891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51F627C-138A-8744-BD85-D0D166C94EA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192292" y="3747247"/>
            <a:ext cx="590814" cy="99218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24F677F6-F09B-D44D-9A0E-E8ABD0EB325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219352" y="2856238"/>
            <a:ext cx="590814" cy="88699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ECBBB77-1B7A-A949-B17C-CA3F194FDE2F}"/>
              </a:ext>
            </a:extLst>
          </p:cNvPr>
          <p:cNvCxnSpPr>
            <a:cxnSpLocks/>
          </p:cNvCxnSpPr>
          <p:nvPr/>
        </p:nvCxnSpPr>
        <p:spPr>
          <a:xfrm flipV="1">
            <a:off x="2553740" y="2785676"/>
            <a:ext cx="0" cy="93334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1CC43F-A621-514A-9F0D-6C5CDA8130BD}"/>
              </a:ext>
            </a:extLst>
          </p:cNvPr>
          <p:cNvSpPr txBox="1"/>
          <p:nvPr/>
        </p:nvSpPr>
        <p:spPr>
          <a:xfrm>
            <a:off x="2446163" y="2286699"/>
            <a:ext cx="10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?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C494097-C3F0-6B4A-81BE-376DF96A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75" y="4760026"/>
            <a:ext cx="1127984" cy="105326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FDB7145-680E-E84F-8E37-3F9BE7B1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643" y="4739436"/>
            <a:ext cx="966475" cy="1094441"/>
          </a:xfrm>
          <a:prstGeom prst="rect">
            <a:avLst/>
          </a:prstGeom>
        </p:spPr>
      </p:pic>
      <p:sp>
        <p:nvSpPr>
          <p:cNvPr id="35" name="左-右雙向箭號 34">
            <a:extLst>
              <a:ext uri="{FF2B5EF4-FFF2-40B4-BE49-F238E27FC236}">
                <a16:creationId xmlns:a16="http://schemas.microsoft.com/office/drawing/2014/main" id="{95331931-6A1B-DF49-91B9-13614C0DAB58}"/>
              </a:ext>
            </a:extLst>
          </p:cNvPr>
          <p:cNvSpPr/>
          <p:nvPr/>
        </p:nvSpPr>
        <p:spPr>
          <a:xfrm>
            <a:off x="6573798" y="3562581"/>
            <a:ext cx="2297634" cy="36933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左-右雙向箭號 35">
            <a:extLst>
              <a:ext uri="{FF2B5EF4-FFF2-40B4-BE49-F238E27FC236}">
                <a16:creationId xmlns:a16="http://schemas.microsoft.com/office/drawing/2014/main" id="{72B1CADE-1FEF-3046-8034-5A61E37184E9}"/>
              </a:ext>
            </a:extLst>
          </p:cNvPr>
          <p:cNvSpPr/>
          <p:nvPr/>
        </p:nvSpPr>
        <p:spPr>
          <a:xfrm>
            <a:off x="8238566" y="3553618"/>
            <a:ext cx="2183762" cy="36933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D5C2E073-A4B7-6E4F-978E-CAB384DB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86" y="2149933"/>
            <a:ext cx="505721" cy="4722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2CEE75C-AD4D-9C4C-AC3E-A9342121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860" y="2145548"/>
            <a:ext cx="497774" cy="563682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1E1BCF9-E8A7-4D47-9AD8-49FC14525471}"/>
              </a:ext>
            </a:extLst>
          </p:cNvPr>
          <p:cNvCxnSpPr>
            <a:cxnSpLocks/>
            <a:stCxn id="33" idx="0"/>
            <a:endCxn id="35" idx="5"/>
          </p:cNvCxnSpPr>
          <p:nvPr/>
        </p:nvCxnSpPr>
        <p:spPr>
          <a:xfrm flipV="1">
            <a:off x="7265967" y="3839580"/>
            <a:ext cx="456648" cy="92044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7FE24C8A-0A21-384E-BE8D-686BE0E7CB48}"/>
              </a:ext>
            </a:extLst>
          </p:cNvPr>
          <p:cNvCxnSpPr>
            <a:cxnSpLocks/>
            <a:stCxn id="34" idx="0"/>
            <a:endCxn id="36" idx="5"/>
          </p:cNvCxnSpPr>
          <p:nvPr/>
        </p:nvCxnSpPr>
        <p:spPr>
          <a:xfrm flipH="1" flipV="1">
            <a:off x="9330447" y="3830617"/>
            <a:ext cx="316434" cy="9088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D94F57A6-3130-F346-9456-1281FF4A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10" y="2154508"/>
            <a:ext cx="505721" cy="472219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F2084F27-E036-1440-BB9D-18422BB41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30" y="2149932"/>
            <a:ext cx="505721" cy="47221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7FF17903-89C4-2E46-B09B-04CDBE380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391" y="2148835"/>
            <a:ext cx="497774" cy="563682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E83FB2E-DF3A-554E-9D45-651BD64C3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104" y="2155285"/>
            <a:ext cx="497774" cy="563682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BB30BA4F-F2CD-5D4A-8B00-3C106E5318CF}"/>
              </a:ext>
            </a:extLst>
          </p:cNvPr>
          <p:cNvSpPr txBox="1"/>
          <p:nvPr/>
        </p:nvSpPr>
        <p:spPr>
          <a:xfrm>
            <a:off x="5159889" y="356736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Code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F53247C-15EA-9044-96E8-EE2FCF023BC0}"/>
              </a:ext>
            </a:extLst>
          </p:cNvPr>
          <p:cNvSpPr txBox="1"/>
          <p:nvPr/>
        </p:nvSpPr>
        <p:spPr>
          <a:xfrm>
            <a:off x="5533688" y="4172181"/>
            <a:ext cx="9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encode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DCEF958-B465-0244-9ED6-7EB047DC513F}"/>
              </a:ext>
            </a:extLst>
          </p:cNvPr>
          <p:cNvSpPr txBox="1"/>
          <p:nvPr/>
        </p:nvSpPr>
        <p:spPr>
          <a:xfrm>
            <a:off x="5476242" y="2964211"/>
            <a:ext cx="9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decode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15E7D82-1840-BC4F-B2DF-34CA55843EE8}"/>
              </a:ext>
            </a:extLst>
          </p:cNvPr>
          <p:cNvSpPr txBox="1"/>
          <p:nvPr/>
        </p:nvSpPr>
        <p:spPr>
          <a:xfrm>
            <a:off x="8149706" y="393011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accent6"/>
                </a:solidFill>
              </a:rPr>
              <a:t>noise</a:t>
            </a:r>
            <a:endParaRPr kumimoji="1" lang="zh-TW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4ACC6771-01C2-45CC-9DA1-F841C776C0CF}" vid="{6C094A88-ED82-44D5-9790-7E373E0E3D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微軟正黑體</Template>
  <TotalTime>6306</TotalTime>
  <Words>654</Words>
  <Application>Microsoft Macintosh PowerPoint</Application>
  <PresentationFormat>寬螢幕</PresentationFormat>
  <Paragraphs>171</Paragraphs>
  <Slides>19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微軟正黑體</vt:lpstr>
      <vt:lpstr>新細明體</vt:lpstr>
      <vt:lpstr>等线</vt:lpstr>
      <vt:lpstr>Arial</vt:lpstr>
      <vt:lpstr>Calibri</vt:lpstr>
      <vt:lpstr>Calibri Light</vt:lpstr>
      <vt:lpstr>Cambria Math</vt:lpstr>
      <vt:lpstr>Roboto</vt:lpstr>
      <vt:lpstr>Office 佈景主題</vt:lpstr>
      <vt:lpstr>GAN</vt:lpstr>
      <vt:lpstr>Outline</vt:lpstr>
      <vt:lpstr>PowerPoint 簡報</vt:lpstr>
      <vt:lpstr>GAN Introduction</vt:lpstr>
      <vt:lpstr>GAN Introduction</vt:lpstr>
      <vt:lpstr>GAN Introduction</vt:lpstr>
      <vt:lpstr>Recap Autoencoder</vt:lpstr>
      <vt:lpstr>VAE</vt:lpstr>
      <vt:lpstr>VAE</vt:lpstr>
      <vt:lpstr>VAE</vt:lpstr>
      <vt:lpstr>GAN</vt:lpstr>
      <vt:lpstr>GAN &amp; DCGAN</vt:lpstr>
      <vt:lpstr>WGAN</vt:lpstr>
      <vt:lpstr>WGAN</vt:lpstr>
      <vt:lpstr>WGAN</vt:lpstr>
      <vt:lpstr>Conditional GAN</vt:lpstr>
      <vt:lpstr>Pix2Pix</vt:lpstr>
      <vt:lpstr>Cycle GAN</vt:lpstr>
      <vt:lpstr>Reference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劉義瑋</dc:creator>
  <cp:lastModifiedBy>Blueswen</cp:lastModifiedBy>
  <cp:revision>74</cp:revision>
  <dcterms:created xsi:type="dcterms:W3CDTF">2017-11-21T02:32:07Z</dcterms:created>
  <dcterms:modified xsi:type="dcterms:W3CDTF">2018-04-17T04:55:43Z</dcterms:modified>
</cp:coreProperties>
</file>